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8"/>
  </p:notesMasterIdLst>
  <p:sldIdLst>
    <p:sldId id="368" r:id="rId2"/>
    <p:sldId id="370" r:id="rId3"/>
    <p:sldId id="371" r:id="rId4"/>
    <p:sldId id="406" r:id="rId5"/>
    <p:sldId id="373" r:id="rId6"/>
    <p:sldId id="372" r:id="rId7"/>
    <p:sldId id="374" r:id="rId8"/>
    <p:sldId id="375" r:id="rId9"/>
    <p:sldId id="376" r:id="rId10"/>
    <p:sldId id="377" r:id="rId11"/>
    <p:sldId id="378" r:id="rId12"/>
    <p:sldId id="276" r:id="rId13"/>
    <p:sldId id="277" r:id="rId14"/>
    <p:sldId id="396" r:id="rId15"/>
    <p:sldId id="397" r:id="rId16"/>
    <p:sldId id="398" r:id="rId17"/>
    <p:sldId id="279" r:id="rId18"/>
    <p:sldId id="399" r:id="rId19"/>
    <p:sldId id="380" r:id="rId20"/>
    <p:sldId id="379" r:id="rId21"/>
    <p:sldId id="381" r:id="rId22"/>
    <p:sldId id="382" r:id="rId23"/>
    <p:sldId id="383" r:id="rId24"/>
    <p:sldId id="384" r:id="rId25"/>
    <p:sldId id="385" r:id="rId26"/>
    <p:sldId id="387" r:id="rId27"/>
    <p:sldId id="388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400" r:id="rId36"/>
    <p:sldId id="401" r:id="rId37"/>
    <p:sldId id="402" r:id="rId38"/>
    <p:sldId id="403" r:id="rId39"/>
    <p:sldId id="404" r:id="rId40"/>
    <p:sldId id="405" r:id="rId41"/>
    <p:sldId id="408" r:id="rId42"/>
    <p:sldId id="407" r:id="rId43"/>
    <p:sldId id="409" r:id="rId44"/>
    <p:sldId id="410" r:id="rId45"/>
    <p:sldId id="411" r:id="rId46"/>
    <p:sldId id="412" r:id="rId47"/>
  </p:sldIdLst>
  <p:sldSz cx="9144000" cy="6858000" type="screen4x3"/>
  <p:notesSz cx="6858000" cy="9144000"/>
  <p:embeddedFontLst>
    <p:embeddedFont>
      <p:font typeface="Calibri" pitchFamily="34" charset="0"/>
      <p:regular r:id="rId49"/>
      <p:bold r:id="rId50"/>
      <p:italic r:id="rId51"/>
      <p:boldItalic r:id="rId52"/>
    </p:embeddedFont>
    <p:embeddedFont>
      <p:font typeface="H_Techno" pitchFamily="18" charset="-78"/>
      <p:regular r:id="rId53"/>
    </p:embeddedFont>
    <p:embeddedFont>
      <p:font typeface="B Vahid" pitchFamily="2" charset="-78"/>
      <p:bold r:id="rId54"/>
    </p:embeddedFont>
    <p:embeddedFont>
      <p:font typeface="B Yekan" pitchFamily="2" charset="-78"/>
      <p:regular r:id="rId55"/>
    </p:embeddedFont>
    <p:embeddedFont>
      <p:font typeface="Iranian Sans" pitchFamily="2" charset="-78"/>
      <p:regular r:id="rId56"/>
      <p:bold r:id="rId57"/>
    </p:embeddedFont>
    <p:embeddedFont>
      <p:font typeface="B Homa" pitchFamily="2" charset="-78"/>
      <p:regular r:id="rId58"/>
    </p:embeddedFont>
    <p:embeddedFont>
      <p:font typeface="A Titraj 1" pitchFamily="2" charset="-78"/>
      <p:bold r:id="rId59"/>
    </p:embeddedFont>
    <p:embeddedFont>
      <p:font typeface="A Rezvan" pitchFamily="2" charset="-78"/>
      <p:regular r:id="rId60"/>
    </p:embeddedFont>
    <p:embeddedFont>
      <p:font typeface="A Ali" pitchFamily="2" charset="-78"/>
      <p:regular r:id="rId61"/>
    </p:embeddedFont>
    <p:embeddedFont>
      <p:font typeface="B Mitra" pitchFamily="2" charset="-78"/>
      <p:regular r:id="rId62"/>
      <p:bold r:id="rId63"/>
    </p:embeddedFont>
    <p:embeddedFont>
      <p:font typeface="FreeFarsi" pitchFamily="34" charset="-78"/>
      <p:regular r:id="rId64"/>
      <p:bold r:id="rId65"/>
      <p:italic r:id="rId66"/>
      <p:boldItalic r:id="rId67"/>
    </p:embeddedFont>
    <p:embeddedFont>
      <p:font typeface="A Chamran" pitchFamily="2" charset="-78"/>
      <p:regular r:id="rId68"/>
    </p:embeddedFont>
    <p:embeddedFont>
      <p:font typeface="A KORDi" pitchFamily="2" charset="-78"/>
      <p:regular r:id="rId69"/>
    </p:embeddedFont>
    <p:embeddedFont>
      <p:font typeface="B Koodak" pitchFamily="2" charset="-78"/>
      <p:bold r:id="rId70"/>
    </p:embeddedFont>
    <p:embeddedFont>
      <p:font typeface="B Zar" pitchFamily="2" charset="-78"/>
      <p:regular r:id="rId71"/>
      <p:bold r:id="rId72"/>
    </p:embeddedFont>
    <p:embeddedFont>
      <p:font typeface="B Elm" pitchFamily="2" charset="-78"/>
      <p:regular r:id="rId73"/>
      <p:italic r:id="rId7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  <a:srgbClr val="FFC000"/>
    <a:srgbClr val="C00000"/>
    <a:srgbClr val="FFFF00"/>
    <a:srgbClr val="E46C0A"/>
    <a:srgbClr val="CCCC00"/>
    <a:srgbClr val="0070C0"/>
    <a:srgbClr val="FF0000"/>
    <a:srgbClr val="FFCC0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73" autoAdjust="0"/>
  </p:normalViewPr>
  <p:slideViewPr>
    <p:cSldViewPr>
      <p:cViewPr>
        <p:scale>
          <a:sx n="60" d="100"/>
          <a:sy n="60" d="100"/>
        </p:scale>
        <p:origin x="-1434" y="-91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font" Target="fonts/font15.fntdata"/><Relationship Id="rId68" Type="http://schemas.openxmlformats.org/officeDocument/2006/relationships/font" Target="fonts/font20.fntdata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font" Target="fonts/font2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66" Type="http://schemas.openxmlformats.org/officeDocument/2006/relationships/font" Target="fonts/font18.fntdata"/><Relationship Id="rId74" Type="http://schemas.openxmlformats.org/officeDocument/2006/relationships/font" Target="fonts/font2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61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65" Type="http://schemas.openxmlformats.org/officeDocument/2006/relationships/font" Target="fonts/font17.fntdata"/><Relationship Id="rId73" Type="http://schemas.openxmlformats.org/officeDocument/2006/relationships/font" Target="fonts/font25.fntdata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64" Type="http://schemas.openxmlformats.org/officeDocument/2006/relationships/font" Target="fonts/font16.fntdata"/><Relationship Id="rId69" Type="http://schemas.openxmlformats.org/officeDocument/2006/relationships/font" Target="fonts/font21.fntdata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72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67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font" Target="fonts/font14.fntdata"/><Relationship Id="rId70" Type="http://schemas.openxmlformats.org/officeDocument/2006/relationships/font" Target="fonts/font22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6D1A6B-4C94-4E32-B2E2-DCF03E11E847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902FC3-C259-41BA-9C9F-FDAFF5124870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rtl="1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r" rtl="1">
              <a:defRPr/>
            </a:lvl1pPr>
            <a:lvl2pPr algn="r" rtl="1">
              <a:defRPr/>
            </a:lvl2pPr>
            <a:lvl3pPr algn="r" rtl="1">
              <a:defRPr/>
            </a:lvl3pPr>
            <a:lvl4pPr algn="r" rtl="1">
              <a:defRPr/>
            </a:lvl4pPr>
            <a:lvl5pPr algn="r" rtl="1">
              <a:defRPr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mnasseri.ir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mnasseri.ir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openxmlformats.org/officeDocument/2006/relationships/hyperlink" Target="http://mnasseri.ir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hare.net/mahdinasseri/ss-31834538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mnasseri.ir/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hyperlink" Target="http://www.slideshare.net/mahdinasseri/ss-31834538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hyperlink" Target="http://www.slideshare.net/mahdinasseri/who-does-put-his-wallet-on-my-table-customer-segment-in-business-model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://www.slideshare.net/mahdinasseri/ss-50914088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7800" y="457200"/>
            <a:ext cx="2541080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99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من</a:t>
            </a:r>
            <a:endParaRPr lang="en-US" sz="199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pic>
        <p:nvPicPr>
          <p:cNvPr id="150533" name="Picture 5" descr="D:\BM workshop\pics\dreamstime_m_11435061-dispute-n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9144000" cy="467626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797315" y="304800"/>
            <a:ext cx="235513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چرا</a:t>
            </a:r>
            <a:endParaRPr lang="en-US" sz="166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400" y="1414552"/>
            <a:ext cx="193835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بايد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2991922"/>
            <a:ext cx="537198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_Techno" pitchFamily="18" charset="-78"/>
                <a:cs typeface="H_Techno" pitchFamily="18" charset="-78"/>
              </a:rPr>
              <a:t>مشتری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_Techno" pitchFamily="18" charset="-78"/>
              <a:cs typeface="H_Techno" pitchFamily="18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1175" y="381000"/>
            <a:ext cx="269817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 شوند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57788" y="-838200"/>
            <a:ext cx="1757212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34400" dirty="0" smtClean="0">
                <a:solidFill>
                  <a:srgbClr val="C00000"/>
                </a:solidFill>
              </a:rPr>
              <a:t>؟</a:t>
            </a:r>
            <a:endParaRPr lang="en-US" sz="34400" dirty="0">
              <a:solidFill>
                <a:srgbClr val="C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-76200" y="5105400"/>
            <a:ext cx="9144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b="1" dirty="0" smtClean="0">
                <a:solidFill>
                  <a:schemeClr val="tx2">
                    <a:lumMod val="75000"/>
                  </a:schemeClr>
                </a:solidFill>
                <a:cs typeface="B Yekan" pitchFamily="2" charset="-78"/>
              </a:rPr>
              <a:t>بـــوم مـــــدل کـــســـــب و کـــــار</a:t>
            </a:r>
          </a:p>
          <a:p>
            <a:pPr algn="ctr" rtl="1"/>
            <a:r>
              <a:rPr lang="fa-IR" sz="4400" b="1" dirty="0" smtClean="0">
                <a:solidFill>
                  <a:schemeClr val="tx2">
                    <a:lumMod val="75000"/>
                  </a:schemeClr>
                </a:solidFill>
                <a:cs typeface="B Yekan" pitchFamily="2" charset="-78"/>
              </a:rPr>
              <a:t>ارزش پــیــشــنـهـادی</a:t>
            </a:r>
            <a:endParaRPr lang="en-US" sz="4400" b="1" dirty="0">
              <a:solidFill>
                <a:schemeClr val="tx2">
                  <a:lumMod val="75000"/>
                </a:schemeClr>
              </a:solidFill>
              <a:cs typeface="B Yekan" pitchFamily="2" charset="-78"/>
            </a:endParaRPr>
          </a:p>
        </p:txBody>
      </p:sp>
      <p:pic>
        <p:nvPicPr>
          <p:cNvPr id="18" name="Picture 2" descr="D:\dropbox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029200"/>
            <a:ext cx="1447800" cy="1207728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>
            <a:off x="0" y="6396335"/>
            <a:ext cx="9144000" cy="40011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latin typeface="Iranian Sans" pitchFamily="2" charset="-78"/>
                <a:cs typeface="B Homa" pitchFamily="2" charset="-78"/>
              </a:rPr>
              <a:t>کارگاه طراحی مدل کسب و کار / مهدی ناصری / شهرک علمی تحقیقاتی اصفهان / 9 تیر 1394</a:t>
            </a:r>
            <a:endParaRPr lang="en-US" sz="2000" dirty="0">
              <a:latin typeface="Iranian Sans" pitchFamily="2" charset="-78"/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18" name="Picture 2" descr="D:\BM workshop\pics\fingers-in-love.jpg"/>
          <p:cNvPicPr>
            <a:picLocks noChangeAspect="1" noChangeArrowheads="1"/>
          </p:cNvPicPr>
          <p:nvPr/>
        </p:nvPicPr>
        <p:blipFill>
          <a:blip r:embed="rId3" cstate="print"/>
          <a:srcRect r="6296"/>
          <a:stretch>
            <a:fillRect/>
          </a:stretch>
        </p:blipFill>
        <p:spPr bwMode="auto">
          <a:xfrm flipH="1"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416779" y="838200"/>
            <a:ext cx="549862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Vahid" pitchFamily="2" charset="-78"/>
              </a:rPr>
              <a:t>چه نیازهایی از مشتریان را برآورده می‌کنید؟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116274" y="533400"/>
            <a:ext cx="5875326" cy="3585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27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نــــیـــاز</a:t>
            </a:r>
            <a:endParaRPr lang="en-US" sz="227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5" name="Picture 5" descr="D:\BM workshop\pics\cup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9525" y="-9525"/>
            <a:ext cx="9163050" cy="687705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442995" y="990600"/>
            <a:ext cx="1967205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A Ali" pitchFamily="2" charset="-78"/>
              </a:rPr>
              <a:t>نکته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A Ali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3276600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یک کسب و کار ممکن است ترکیبی از ارزش‌های مختلف را ارائه نماید.</a:t>
            </a:r>
            <a:endParaRPr lang="en-US" sz="2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4003357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به ازای هر بخش مشتری باید یک بسته ارزش ارائه نمود.</a:t>
            </a:r>
            <a:endParaRPr lang="en-US" sz="2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765357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ممکن است کمّی مانند قیمت، سرعت و... باشد</a:t>
            </a:r>
            <a:endParaRPr lang="en-US" sz="2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486400"/>
            <a:ext cx="9144000" cy="4924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ارزش ممکن است کیفی مانند طراحی، تجربه کاربری و... باشد</a:t>
            </a:r>
            <a:endParaRPr lang="en-US" sz="26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24200" y="381000"/>
            <a:ext cx="2667000" cy="2514600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5" name="Picture 1"/>
          <p:cNvPicPr>
            <a:picLocks noChangeAspect="1" noChangeArrowheads="1"/>
          </p:cNvPicPr>
          <p:nvPr/>
        </p:nvPicPr>
        <p:blipFill>
          <a:blip r:embed="rId3" cstate="print"/>
          <a:srcRect l="1113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304800"/>
            <a:ext cx="9143999" cy="29700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7200" dirty="0" smtClean="0">
                <a:latin typeface="A Rezvan" pitchFamily="2" charset="-78"/>
                <a:cs typeface="A Rezvan" pitchFamily="2" charset="-78"/>
              </a:rPr>
              <a:t>مثال‌هایی از انواع </a:t>
            </a:r>
          </a:p>
          <a:p>
            <a:pPr algn="ctr" rtl="1"/>
            <a:r>
              <a:rPr lang="fa-IR" sz="11500" dirty="0" smtClean="0">
                <a:latin typeface="A Rezvan" pitchFamily="2" charset="-78"/>
                <a:cs typeface="A Rezvan" pitchFamily="2" charset="-78"/>
              </a:rPr>
              <a:t>ارزش پیشنهادی</a:t>
            </a:r>
            <a:endParaRPr lang="en-US" sz="11500" dirty="0"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D:\BM workshop\pics\steve-jobs-ipad-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75742"/>
            <a:ext cx="7010400" cy="5682258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7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415344" y="3704272"/>
            <a:ext cx="2470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cs typeface="B Yekan" pitchFamily="2" charset="-78"/>
              </a:rPr>
              <a:t>فنـاوری جدید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15344" y="4459069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cs typeface="B Yekan" pitchFamily="2" charset="-78"/>
              </a:rPr>
              <a:t>اختراع جـدیـد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40160" y="5221069"/>
            <a:ext cx="2489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cs typeface="B Yekan" pitchFamily="2" charset="-78"/>
              </a:rPr>
              <a:t>محصول جدید</a:t>
            </a:r>
            <a:endParaRPr lang="en-US" sz="3600" dirty="0" smtClean="0">
              <a:cs typeface="B Yekan" pitchFamily="2" charset="-78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rot="5400000">
            <a:off x="5701344" y="4001869"/>
            <a:ext cx="4572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>
            <a:off x="3186744" y="4763869"/>
            <a:ext cx="4572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701344" y="5525869"/>
            <a:ext cx="4572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733425" y="1144250"/>
            <a:ext cx="174919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تازگی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6096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cs typeface="B Yekan" pitchFamily="2" charset="-78"/>
              </a:rPr>
              <a:t>1</a:t>
            </a:r>
            <a:endParaRPr lang="en-US" sz="44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1" descr="D:\BM workshop\pics\steve-jobs-ipad-1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175742"/>
            <a:ext cx="7010400" cy="5682258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3415344" y="3704272"/>
            <a:ext cx="2470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cs typeface="B Yekan" pitchFamily="2" charset="-78"/>
              </a:rPr>
              <a:t>فنـاوری جدید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15344" y="4459069"/>
            <a:ext cx="252825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cs typeface="B Yekan" pitchFamily="2" charset="-78"/>
              </a:rPr>
              <a:t>اختراع جـدیـد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440160" y="5221069"/>
            <a:ext cx="248978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cs typeface="B Yekan" pitchFamily="2" charset="-78"/>
              </a:rPr>
              <a:t>محصول جدید</a:t>
            </a:r>
            <a:endParaRPr lang="en-US" sz="3600" dirty="0" smtClean="0">
              <a:cs typeface="B Yekan" pitchFamily="2" charset="-7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5701344" y="4001869"/>
            <a:ext cx="4572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3186744" y="4763869"/>
            <a:ext cx="4572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>
            <a:off x="5701344" y="5525869"/>
            <a:ext cx="4572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733425" y="1144250"/>
            <a:ext cx="1749197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تازگی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6096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cs typeface="B Yekan" pitchFamily="2" charset="-78"/>
              </a:rPr>
              <a:t>1</a:t>
            </a:r>
            <a:endParaRPr lang="en-US" sz="4400" dirty="0">
              <a:cs typeface="B Yek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 descr="D:\BM workshop\pics\LaFerrari_F150.jpg"/>
          <p:cNvPicPr>
            <a:picLocks noChangeAspect="1" noChangeArrowheads="1"/>
          </p:cNvPicPr>
          <p:nvPr/>
        </p:nvPicPr>
        <p:blipFill>
          <a:blip r:embed="rId2" cstate="print"/>
          <a:srcRect l="10708" r="6987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80577" y="1144250"/>
            <a:ext cx="265489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عملکرد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بـزرگـتر</a:t>
            </a:r>
            <a:endParaRPr lang="en-US" sz="4000" dirty="0">
              <a:cs typeface="B Yekan" pitchFamily="2" charset="-78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51054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397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بـــهــتــر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سریع‌تر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5845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کــاراتــر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33528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105400" y="5486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352800" y="60960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096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2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D:\BM workshop\pics\LaFerrari_F150.jpg"/>
          <p:cNvPicPr>
            <a:picLocks noChangeAspect="1" noChangeArrowheads="1"/>
          </p:cNvPicPr>
          <p:nvPr/>
        </p:nvPicPr>
        <p:blipFill>
          <a:blip r:embed="rId2" cstate="print"/>
          <a:srcRect l="10708" r="6987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280577" y="1144250"/>
            <a:ext cx="2654894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عملکرد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بـزرگـتر</a:t>
            </a:r>
            <a:endParaRPr lang="en-US" sz="4000" dirty="0">
              <a:cs typeface="B Yekan" pitchFamily="2" charset="-78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51054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397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بـــهــتــر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سریع‌تر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5845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کــاراتــر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33528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105400" y="5486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352800" y="60960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7586" name="Picture 2" descr="D:\BM workshop\pics\130847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4600" y="2895600"/>
            <a:ext cx="2278357" cy="3578225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6096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2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/>
          <a:srcRect l="12778" t="9778" r="19444" b="8444"/>
          <a:stretch>
            <a:fillRect/>
          </a:stretch>
        </p:blipFill>
        <p:spPr bwMode="auto">
          <a:xfrm>
            <a:off x="0" y="-1"/>
            <a:ext cx="9144000" cy="6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71800" y="3581400"/>
            <a:ext cx="33922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ســفــارشــی‌سـازی</a:t>
            </a:r>
          </a:p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تـولـــیــد انـــبـــوه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5597" y="5029200"/>
            <a:ext cx="32191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تولـــیـــد مـحصول</a:t>
            </a:r>
          </a:p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 همراهی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5912011" y="41910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664313" y="5638800"/>
            <a:ext cx="9144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3560301" y="762000"/>
            <a:ext cx="204414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شخصی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سازی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3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1"/>
          <p:cNvPicPr>
            <a:picLocks noChangeAspect="1" noChangeArrowheads="1"/>
          </p:cNvPicPr>
          <p:nvPr/>
        </p:nvPicPr>
        <p:blipFill>
          <a:blip r:embed="rId2" cstate="print"/>
          <a:srcRect l="12778" t="9778" r="19444" b="8444"/>
          <a:stretch>
            <a:fillRect/>
          </a:stretch>
        </p:blipFill>
        <p:spPr bwMode="auto">
          <a:xfrm>
            <a:off x="0" y="-1"/>
            <a:ext cx="9144000" cy="689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971800" y="3581400"/>
            <a:ext cx="339227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ســفــارشــی‌سـازی</a:t>
            </a:r>
          </a:p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تـولـــیــد انـــبـــوه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075597" y="5029200"/>
            <a:ext cx="3219150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تولـــیـــد مـحصول</a:t>
            </a:r>
          </a:p>
          <a:p>
            <a:pPr algn="ct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 همراهی مشتری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5912011" y="41910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2664313" y="5638800"/>
            <a:ext cx="9144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 cstate="print"/>
          <a:srcRect l="62482" t="9778" r="19444" b="82089"/>
          <a:stretch>
            <a:fillRect/>
          </a:stretch>
        </p:blipFill>
        <p:spPr bwMode="auto">
          <a:xfrm>
            <a:off x="6705600" y="0"/>
            <a:ext cx="24384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/>
          <p:nvPr/>
        </p:nvSpPr>
        <p:spPr>
          <a:xfrm>
            <a:off x="3560301" y="762000"/>
            <a:ext cx="2044149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شخصی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سازی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3" name="Oval 12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3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M workshop\pics\worker.jpg"/>
          <p:cNvPicPr>
            <a:picLocks noChangeAspect="1" noChangeArrowheads="1"/>
          </p:cNvPicPr>
          <p:nvPr/>
        </p:nvPicPr>
        <p:blipFill>
          <a:blip r:embed="rId2" cstate="print"/>
          <a:srcRect l="741" r="1037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373550" y="762000"/>
            <a:ext cx="241765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انجام 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کامل کار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بـهــبــود عـمـلـکـرد مشتری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5400000">
            <a:off x="67818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>
            <a:off x="16764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97514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 انجام کامل کارهای جانبی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4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81" name="Picture 5" descr="D:\BM workshop\pics\gift-for-you-mood-wallpaper-53c99d9189382.jpg"/>
          <p:cNvPicPr>
            <a:picLocks noChangeAspect="1" noChangeArrowheads="1"/>
          </p:cNvPicPr>
          <p:nvPr/>
        </p:nvPicPr>
        <p:blipFill>
          <a:blip r:embed="rId3" cstate="print"/>
          <a:srcRect l="4167" r="125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3124200" y="2209800"/>
            <a:ext cx="586740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600" dirty="0" smtClean="0">
                <a:cs typeface="B Yekan" pitchFamily="2" charset="-78"/>
              </a:rPr>
              <a:t>بسته‌ای از منافع است که به </a:t>
            </a:r>
          </a:p>
        </p:txBody>
      </p:sp>
      <p:sp>
        <p:nvSpPr>
          <p:cNvPr id="8" name="Rectangle 7"/>
          <p:cNvSpPr/>
          <p:nvPr/>
        </p:nvSpPr>
        <p:spPr>
          <a:xfrm>
            <a:off x="3680531" y="763250"/>
            <a:ext cx="53110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Titraj 1" pitchFamily="2" charset="-78"/>
              </a:rPr>
              <a:t>ارزش پیشنهادی </a:t>
            </a:r>
            <a:endParaRPr 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Titraj 1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648200" y="2971800"/>
            <a:ext cx="431720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 smtClean="0">
                <a:cs typeface="B Vahid" pitchFamily="2" charset="-78"/>
              </a:rPr>
              <a:t>مشتریان پیشنهاد</a:t>
            </a:r>
            <a:endParaRPr lang="en-US" sz="6600" dirty="0">
              <a:cs typeface="B Vahid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124200" y="3717920"/>
            <a:ext cx="586740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600" dirty="0" smtClean="0">
                <a:cs typeface="B Yekan" pitchFamily="2" charset="-78"/>
              </a:rPr>
              <a:t>می‌دهید</a:t>
            </a:r>
          </a:p>
        </p:txBody>
      </p:sp>
      <p:pic>
        <p:nvPicPr>
          <p:cNvPr id="7" name="Picture 2" descr="D:\dropbox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64424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BM workshop\pics\worker.jpg"/>
          <p:cNvPicPr>
            <a:picLocks noChangeAspect="1" noChangeArrowheads="1"/>
          </p:cNvPicPr>
          <p:nvPr/>
        </p:nvPicPr>
        <p:blipFill>
          <a:blip r:embed="rId3" cstate="print"/>
          <a:srcRect l="741" r="1037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373550" y="762000"/>
            <a:ext cx="2417650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انجام 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کامل کار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بـهــبــود عـمـلـکـرد مشتری</a:t>
            </a:r>
          </a:p>
        </p:txBody>
      </p:sp>
      <p:cxnSp>
        <p:nvCxnSpPr>
          <p:cNvPr id="10" name="Straight Connector 9"/>
          <p:cNvCxnSpPr/>
          <p:nvPr/>
        </p:nvCxnSpPr>
        <p:spPr>
          <a:xfrm rot="5400000">
            <a:off x="67818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>
            <a:off x="16764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4397514"/>
            <a:ext cx="91439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با انجام کامل کارهای جانبی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pic>
        <p:nvPicPr>
          <p:cNvPr id="1028" name="Picture 4" descr="http://img1.wikia.nocookie.net/__cb20140723032522/logopedia/images/7/7e/Rolls-royce-logo-pn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7399" y="5334000"/>
            <a:ext cx="5188085" cy="12192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4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" descr="D:\BM workshop\pics\Vibram_shoes_product_liability_c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4997196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24847" y="990600"/>
            <a:ext cx="23663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طراحی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استایل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51054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397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ظـاهـــر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حـــــس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5845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رنـــــگ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33528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105400" y="5486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352800" y="60960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5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 descr="D:\BM workshop\pics\Vibram_shoes_product_liability_cover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66800"/>
            <a:ext cx="9144000" cy="4997196"/>
          </a:xfrm>
          <a:prstGeom prst="rect">
            <a:avLst/>
          </a:prstGeom>
          <a:noFill/>
        </p:spPr>
      </p:pic>
      <p:sp>
        <p:nvSpPr>
          <p:cNvPr id="21" name="Rectangle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24847" y="1021140"/>
            <a:ext cx="2366353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9600" dirty="0" smtClean="0">
                <a:latin typeface="A Rezvan" pitchFamily="2" charset="-78"/>
                <a:cs typeface="A Rezvan" pitchFamily="2" charset="-78"/>
              </a:rPr>
              <a:t>طراحی</a:t>
            </a:r>
            <a:endParaRPr lang="en-US" sz="96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cs typeface="B Yekan" pitchFamily="2" charset="-78"/>
              </a:rPr>
              <a:t>استایل</a:t>
            </a:r>
          </a:p>
        </p:txBody>
      </p:sp>
      <p:cxnSp>
        <p:nvCxnSpPr>
          <p:cNvPr id="14" name="Straight Connector 13"/>
          <p:cNvCxnSpPr/>
          <p:nvPr/>
        </p:nvCxnSpPr>
        <p:spPr>
          <a:xfrm rot="5400000">
            <a:off x="51054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4397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cs typeface="B Yekan" pitchFamily="2" charset="-78"/>
              </a:rPr>
              <a:t>ظـاهـــر</a:t>
            </a:r>
          </a:p>
        </p:txBody>
      </p:sp>
      <p:sp>
        <p:nvSpPr>
          <p:cNvPr id="16" name="Rectangle 15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cs typeface="B Yekan" pitchFamily="2" charset="-78"/>
              </a:rPr>
              <a:t>حـــــس</a:t>
            </a:r>
          </a:p>
        </p:txBody>
      </p:sp>
      <p:sp>
        <p:nvSpPr>
          <p:cNvPr id="17" name="Rectangle 16"/>
          <p:cNvSpPr/>
          <p:nvPr/>
        </p:nvSpPr>
        <p:spPr>
          <a:xfrm>
            <a:off x="0" y="5845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cs typeface="B Yekan" pitchFamily="2" charset="-78"/>
              </a:rPr>
              <a:t>رنـــــگ</a:t>
            </a:r>
          </a:p>
        </p:txBody>
      </p:sp>
      <p:cxnSp>
        <p:nvCxnSpPr>
          <p:cNvPr id="18" name="Straight Connector 17"/>
          <p:cNvCxnSpPr/>
          <p:nvPr/>
        </p:nvCxnSpPr>
        <p:spPr>
          <a:xfrm rot="5400000">
            <a:off x="33528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5105400" y="5486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3352800" y="60960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371" name="Picture 3" descr="D:\BM workshop\pics\Vibram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23689" y="304800"/>
            <a:ext cx="3120311" cy="2041525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5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D:\BM workshop\pics\black-dlc-pvd-rolex-daytona_2.jpg"/>
          <p:cNvPicPr>
            <a:picLocks noChangeAspect="1" noChangeArrowheads="1"/>
          </p:cNvPicPr>
          <p:nvPr/>
        </p:nvPicPr>
        <p:blipFill>
          <a:blip r:embed="rId2" cstate="print"/>
          <a:srcRect l="2357" r="3372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0001" y="1066800"/>
            <a:ext cx="23647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منزلت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بــرنـــد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51054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97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پرستیژ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مــقــام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845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بـــه‌روز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3528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5105400" y="5486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352800" y="60960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6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D:\BM workshop\pics\black-dlc-pvd-rolex-daytona_2.jpg"/>
          <p:cNvPicPr>
            <a:picLocks noChangeAspect="1" noChangeArrowheads="1"/>
          </p:cNvPicPr>
          <p:nvPr/>
        </p:nvPicPr>
        <p:blipFill>
          <a:blip r:embed="rId2" cstate="print"/>
          <a:srcRect l="2357" r="3372"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0001" y="1066800"/>
            <a:ext cx="236475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منزلت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بــرنـــد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51054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97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پرستیژ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مــقــام</a:t>
            </a:r>
          </a:p>
        </p:txBody>
      </p:sp>
      <p:sp>
        <p:nvSpPr>
          <p:cNvPr id="12" name="Rectangle 11"/>
          <p:cNvSpPr/>
          <p:nvPr/>
        </p:nvSpPr>
        <p:spPr>
          <a:xfrm>
            <a:off x="0" y="5845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بـــه‌روز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33528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5105400" y="5486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>
            <a:off x="3352800" y="60960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395" name="Picture 3" descr="D:\BM workshop\pics\Rolex-logo-and-wordmar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572000"/>
            <a:ext cx="3124200" cy="1874520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6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:\BM workshop\pics\shops_1423773551_lastsecond.ir.jpg"/>
          <p:cNvPicPr>
            <a:picLocks noChangeAspect="1" noChangeArrowheads="1"/>
          </p:cNvPicPr>
          <p:nvPr/>
        </p:nvPicPr>
        <p:blipFill>
          <a:blip r:embed="rId2" cstate="print"/>
          <a:srcRect l="10812" r="2692" b="9743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0418" name="Picture 2" descr="D:\BM workshop\pics\shops_1423773551_lastsecond.ir.jpg"/>
          <p:cNvPicPr>
            <a:picLocks noChangeAspect="1" noChangeArrowheads="1"/>
          </p:cNvPicPr>
          <p:nvPr/>
        </p:nvPicPr>
        <p:blipFill>
          <a:blip r:embed="rId2" cstate="print"/>
          <a:srcRect l="12062" r="1442"/>
          <a:stretch>
            <a:fillRect/>
          </a:stretch>
        </p:blipFill>
        <p:spPr bwMode="auto">
          <a:xfrm>
            <a:off x="0" y="533400"/>
            <a:ext cx="9144000" cy="59436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44083" y="1143000"/>
            <a:ext cx="23471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قیمت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مشتریان حساس به قیمت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6294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97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وسوسه براساس قیمت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پیشنهادهای رایگان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7526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6629400" y="5486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7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D:\BM workshop\pics\shops_1423773551_lastsecond.ir.jpg"/>
          <p:cNvPicPr>
            <a:picLocks noChangeAspect="1" noChangeArrowheads="1"/>
          </p:cNvPicPr>
          <p:nvPr/>
        </p:nvPicPr>
        <p:blipFill>
          <a:blip r:embed="rId2" cstate="print"/>
          <a:srcRect l="10812" r="2692" b="97436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60418" name="Picture 2" descr="D:\BM workshop\pics\shops_1423773551_lastsecond.ir.jpg"/>
          <p:cNvPicPr>
            <a:picLocks noChangeAspect="1" noChangeArrowheads="1"/>
          </p:cNvPicPr>
          <p:nvPr/>
        </p:nvPicPr>
        <p:blipFill>
          <a:blip r:embed="rId2" cstate="print"/>
          <a:srcRect l="12062" r="1442"/>
          <a:stretch>
            <a:fillRect/>
          </a:stretch>
        </p:blipFill>
        <p:spPr bwMode="auto">
          <a:xfrm>
            <a:off x="0" y="533400"/>
            <a:ext cx="9144000" cy="5943600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44083" y="1143000"/>
            <a:ext cx="2347117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قیمت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مشتریان حساس به قیمت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66294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97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وسـوسـه بـراسـاس قیمت</a:t>
            </a:r>
          </a:p>
        </p:txBody>
      </p:sp>
      <p:sp>
        <p:nvSpPr>
          <p:cNvPr id="11" name="Rectangle 10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پـیـشـنـهـادهـای رایــگــان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1752600" y="4800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>
            <a:off x="6629400" y="5486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2" descr="D:\BM workshop\pics\shops_1423773551_lastsecond.ir.jpg"/>
          <p:cNvPicPr>
            <a:picLocks noChangeAspect="1" noChangeArrowheads="1"/>
          </p:cNvPicPr>
          <p:nvPr/>
        </p:nvPicPr>
        <p:blipFill>
          <a:blip r:embed="rId2" cstate="print"/>
          <a:srcRect l="74772" t="1282" r="1442" b="85897"/>
          <a:stretch>
            <a:fillRect/>
          </a:stretch>
        </p:blipFill>
        <p:spPr bwMode="auto">
          <a:xfrm>
            <a:off x="6629400" y="609600"/>
            <a:ext cx="2514600" cy="762000"/>
          </a:xfrm>
          <a:prstGeom prst="rect">
            <a:avLst/>
          </a:prstGeom>
          <a:noFill/>
        </p:spPr>
      </p:pic>
      <p:sp>
        <p:nvSpPr>
          <p:cNvPr id="18" name="Rectangle 17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7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D:\BM workshop\pics\Business-Account_-Internet-Creations-salesforce.com-Enterprise-Edition-1.jpg"/>
          <p:cNvPicPr>
            <a:picLocks noChangeAspect="1" noChangeArrowheads="1"/>
          </p:cNvPicPr>
          <p:nvPr/>
        </p:nvPicPr>
        <p:blipFill>
          <a:blip r:embed="rId2" cstate="print"/>
          <a:srcRect l="990" t="7540" r="1980" b="3488"/>
          <a:stretch>
            <a:fillRect/>
          </a:stretch>
        </p:blipFill>
        <p:spPr bwMode="auto">
          <a:xfrm>
            <a:off x="0" y="685800"/>
            <a:ext cx="9113003" cy="54864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66338" y="838200"/>
            <a:ext cx="2502608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کاهش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هزینه‌ها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کمک به کاهش هزینه کارهای مشتری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7620000" y="38862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8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D:\BM workshop\pics\Business-Account_-Internet-Creations-salesforce.com-Enterprise-Edition-1.jpg"/>
          <p:cNvPicPr>
            <a:picLocks noChangeAspect="1" noChangeArrowheads="1"/>
          </p:cNvPicPr>
          <p:nvPr/>
        </p:nvPicPr>
        <p:blipFill>
          <a:blip r:embed="rId2" cstate="print"/>
          <a:srcRect l="990" t="7540" r="1980" b="3488"/>
          <a:stretch>
            <a:fillRect/>
          </a:stretch>
        </p:blipFill>
        <p:spPr bwMode="auto">
          <a:xfrm>
            <a:off x="0" y="685800"/>
            <a:ext cx="9113003" cy="54864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366338" y="838200"/>
            <a:ext cx="2502608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کاهش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هزینه‌ها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کمک به کاهش هزینه کارهای مشتری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7620000" y="38862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466" name="Picture 2" descr="D:\BM workshop\pics\Cloud_Alliance_Partner_rg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0" y="4267200"/>
            <a:ext cx="5070475" cy="2207159"/>
          </a:xfrm>
          <a:prstGeom prst="rect">
            <a:avLst/>
          </a:prstGeom>
          <a:noFill/>
        </p:spPr>
      </p:pic>
      <p:pic>
        <p:nvPicPr>
          <p:cNvPr id="12" name="Picture 2" descr="D:\BM workshop\pics\Business-Account_-Internet-Creations-salesforce.com-Enterprise-Edition-1.jpg"/>
          <p:cNvPicPr>
            <a:picLocks noChangeAspect="1" noChangeArrowheads="1"/>
          </p:cNvPicPr>
          <p:nvPr/>
        </p:nvPicPr>
        <p:blipFill>
          <a:blip r:embed="rId2" cstate="print"/>
          <a:srcRect l="990" t="7540" r="86029" b="85046"/>
          <a:stretch>
            <a:fillRect/>
          </a:stretch>
        </p:blipFill>
        <p:spPr bwMode="auto">
          <a:xfrm>
            <a:off x="0" y="685800"/>
            <a:ext cx="1219200" cy="457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D:\BM workshop\pics\Car-Crash-Insurance-Fort-Lauderdale.png"/>
          <p:cNvPicPr>
            <a:picLocks noChangeAspect="1" noChangeArrowheads="1"/>
          </p:cNvPicPr>
          <p:nvPr/>
        </p:nvPicPr>
        <p:blipFill>
          <a:blip r:embed="rId2" cstate="print"/>
          <a:srcRect l="11288" r="3718" b="4211"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5185" y="838200"/>
            <a:ext cx="202491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کاهش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ریسک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ایجاد اطمینان به مشتری در انجام کارها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7848600" y="38862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21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بـه مـشـتـریـان </a:t>
            </a:r>
            <a:r>
              <a:rPr lang="fa-IR" sz="40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حـس</a:t>
            </a:r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 امـنـیـت بـدهـیـد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457200" y="4724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به آنها ضمانت رفع مشکـلات را بـدهید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7848600" y="5562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9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81" name="Picture 5" descr="D:\BM workshop\pics\gift-for-you-mood-wallpaper-53c99d9189382.jpg"/>
          <p:cNvPicPr>
            <a:picLocks noChangeAspect="1" noChangeArrowheads="1"/>
          </p:cNvPicPr>
          <p:nvPr/>
        </p:nvPicPr>
        <p:blipFill>
          <a:blip r:embed="rId3" cstate="print"/>
          <a:srcRect l="4167" r="125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>
            <a:off x="3124200" y="2209800"/>
            <a:ext cx="586740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600" dirty="0" smtClean="0">
                <a:cs typeface="B Yekan" pitchFamily="2" charset="-78"/>
              </a:rPr>
              <a:t>بسته‌ای از منافع است که به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48200" y="2971800"/>
            <a:ext cx="4317207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 smtClean="0">
                <a:cs typeface="B Vahid" pitchFamily="2" charset="-78"/>
              </a:rPr>
              <a:t>مشتریان پیشنهاد</a:t>
            </a:r>
            <a:endParaRPr lang="en-US" sz="6600" dirty="0">
              <a:cs typeface="B Vahid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24200" y="3717920"/>
            <a:ext cx="5867400" cy="8540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>
              <a:lnSpc>
                <a:spcPct val="150000"/>
              </a:lnSpc>
            </a:pPr>
            <a:r>
              <a:rPr lang="fa-IR" sz="3600" dirty="0" smtClean="0">
                <a:cs typeface="B Yekan" pitchFamily="2" charset="-78"/>
              </a:rPr>
              <a:t>می‌دهید</a:t>
            </a:r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680531" y="763250"/>
            <a:ext cx="53110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Titraj 1" pitchFamily="2" charset="-78"/>
              </a:rPr>
              <a:t>ارزش پیشنهادی </a:t>
            </a:r>
            <a:endParaRPr 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Titraj 1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5525869"/>
            <a:ext cx="9144000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به طوری که آنها شما را به رقبا یا محصولات جایگزین </a:t>
            </a:r>
            <a:r>
              <a:rPr lang="fa-IR" sz="3600" b="1" dirty="0" smtClean="0">
                <a:solidFill>
                  <a:srgbClr val="FFFF00"/>
                </a:solidFill>
                <a:latin typeface="Iranian Sans" pitchFamily="2" charset="-78"/>
                <a:cs typeface="Iranian Sans" pitchFamily="2" charset="-78"/>
              </a:rPr>
              <a:t>ترجیح</a:t>
            </a:r>
            <a:r>
              <a:rPr lang="fa-IR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 دهند.</a:t>
            </a:r>
            <a:endParaRPr 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</p:txBody>
      </p:sp>
      <p:pic>
        <p:nvPicPr>
          <p:cNvPr id="9" name="Picture 2" descr="D:\dropbox\Dropbox\work\my logo.png">
            <a:hlinkClick r:id="rId4"/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0"/>
            <a:ext cx="164424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 descr="D:\BM workshop\pics\Car-Crash-Insurance-Fort-Lauderdale.png"/>
          <p:cNvPicPr>
            <a:picLocks noChangeAspect="1" noChangeArrowheads="1"/>
          </p:cNvPicPr>
          <p:nvPr/>
        </p:nvPicPr>
        <p:blipFill>
          <a:blip r:embed="rId3" cstate="print"/>
          <a:srcRect l="11288" r="3718" b="4211"/>
          <a:stretch>
            <a:fillRect/>
          </a:stretch>
        </p:blipFill>
        <p:spPr bwMode="auto">
          <a:xfrm>
            <a:off x="0" y="-76200"/>
            <a:ext cx="9144000" cy="69342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605185" y="838200"/>
            <a:ext cx="2024913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کاهش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ریسک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ایجاد اطمینان به مشتری در انجام کارها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7848600" y="38862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0" y="5715000"/>
            <a:ext cx="914400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66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Mitra" pitchFamily="2" charset="-78"/>
              </a:rPr>
              <a:t>بیمه‌ها</a:t>
            </a:r>
            <a:endParaRPr lang="en-US" sz="66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Mitra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0" y="4321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بـه مـشـتـریـان </a:t>
            </a:r>
            <a:r>
              <a:rPr lang="fa-IR" sz="40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حـس</a:t>
            </a:r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 امـنـیـت بـدهـیـد</a:t>
            </a:r>
          </a:p>
        </p:txBody>
      </p:sp>
      <p:cxnSp>
        <p:nvCxnSpPr>
          <p:cNvPr id="13" name="Straight Connector 12"/>
          <p:cNvCxnSpPr/>
          <p:nvPr/>
        </p:nvCxnSpPr>
        <p:spPr>
          <a:xfrm rot="5400000">
            <a:off x="457200" y="4724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به آنها ضمانت رفع مشکـلات را بـدهید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7848600" y="55626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33400" y="152400"/>
            <a:ext cx="51809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9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:\BM workshop\pics\netjets.jpg"/>
          <p:cNvPicPr>
            <a:picLocks noChangeAspect="1" noChangeArrowheads="1"/>
          </p:cNvPicPr>
          <p:nvPr/>
        </p:nvPicPr>
        <p:blipFill>
          <a:blip r:embed="rId2" cstate="print"/>
          <a:srcRect l="12884" r="348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2405" y="838200"/>
            <a:ext cx="243047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قابلیت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دسترسی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ایجاد دسترسی به خدمات/محصولات جدید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8153400" y="38862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21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مـبـتـنـی بـر نـوآوری در مـدل کـسب و کار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04800" y="4724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یــا نـــوآوری در فـــنــاوری‌هـــای جـــدیـــد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845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یـــا تـــرکــیــبــی از روش‌های مــخــتــلـف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8153400" y="6248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04800" y="6248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304800" y="152400"/>
            <a:ext cx="8515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10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D:\BM workshop\pics\netjets.jpg"/>
          <p:cNvPicPr>
            <a:picLocks noChangeAspect="1" noChangeArrowheads="1"/>
          </p:cNvPicPr>
          <p:nvPr/>
        </p:nvPicPr>
        <p:blipFill>
          <a:blip r:embed="rId2" cstate="print"/>
          <a:srcRect l="12884" r="348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8" name="Freeform 17"/>
          <p:cNvSpPr/>
          <p:nvPr/>
        </p:nvSpPr>
        <p:spPr>
          <a:xfrm>
            <a:off x="-31531" y="0"/>
            <a:ext cx="9175531" cy="6842234"/>
          </a:xfrm>
          <a:custGeom>
            <a:avLst/>
            <a:gdLst>
              <a:gd name="connsiteX0" fmla="*/ 31531 w 9175531"/>
              <a:gd name="connsiteY0" fmla="*/ 0 h 6842234"/>
              <a:gd name="connsiteX1" fmla="*/ 9159765 w 9175531"/>
              <a:gd name="connsiteY1" fmla="*/ 0 h 6842234"/>
              <a:gd name="connsiteX2" fmla="*/ 9175531 w 9175531"/>
              <a:gd name="connsiteY2" fmla="*/ 1813034 h 6842234"/>
              <a:gd name="connsiteX3" fmla="*/ 4776952 w 9175531"/>
              <a:gd name="connsiteY3" fmla="*/ 2601310 h 6842234"/>
              <a:gd name="connsiteX4" fmla="*/ 4729655 w 9175531"/>
              <a:gd name="connsiteY4" fmla="*/ 3988676 h 6842234"/>
              <a:gd name="connsiteX5" fmla="*/ 6589986 w 9175531"/>
              <a:gd name="connsiteY5" fmla="*/ 3736428 h 6842234"/>
              <a:gd name="connsiteX6" fmla="*/ 6479628 w 9175531"/>
              <a:gd name="connsiteY6" fmla="*/ 3878317 h 6842234"/>
              <a:gd name="connsiteX7" fmla="*/ 6495393 w 9175531"/>
              <a:gd name="connsiteY7" fmla="*/ 4209393 h 6842234"/>
              <a:gd name="connsiteX8" fmla="*/ 6794938 w 9175531"/>
              <a:gd name="connsiteY8" fmla="*/ 4209393 h 6842234"/>
              <a:gd name="connsiteX9" fmla="*/ 7047186 w 9175531"/>
              <a:gd name="connsiteY9" fmla="*/ 3673366 h 6842234"/>
              <a:gd name="connsiteX10" fmla="*/ 9159765 w 9175531"/>
              <a:gd name="connsiteY10" fmla="*/ 3452648 h 6842234"/>
              <a:gd name="connsiteX11" fmla="*/ 9159765 w 9175531"/>
              <a:gd name="connsiteY11" fmla="*/ 6842234 h 6842234"/>
              <a:gd name="connsiteX12" fmla="*/ 0 w 9175531"/>
              <a:gd name="connsiteY12" fmla="*/ 6842234 h 6842234"/>
              <a:gd name="connsiteX13" fmla="*/ 31531 w 9175531"/>
              <a:gd name="connsiteY13" fmla="*/ 0 h 6842234"/>
              <a:gd name="connsiteX0" fmla="*/ 31531 w 9175531"/>
              <a:gd name="connsiteY0" fmla="*/ 0 h 6842234"/>
              <a:gd name="connsiteX1" fmla="*/ 9175531 w 9175531"/>
              <a:gd name="connsiteY1" fmla="*/ 0 h 6842234"/>
              <a:gd name="connsiteX2" fmla="*/ 9175531 w 9175531"/>
              <a:gd name="connsiteY2" fmla="*/ 1813034 h 6842234"/>
              <a:gd name="connsiteX3" fmla="*/ 4776952 w 9175531"/>
              <a:gd name="connsiteY3" fmla="*/ 2601310 h 6842234"/>
              <a:gd name="connsiteX4" fmla="*/ 4729655 w 9175531"/>
              <a:gd name="connsiteY4" fmla="*/ 3988676 h 6842234"/>
              <a:gd name="connsiteX5" fmla="*/ 6589986 w 9175531"/>
              <a:gd name="connsiteY5" fmla="*/ 3736428 h 6842234"/>
              <a:gd name="connsiteX6" fmla="*/ 6479628 w 9175531"/>
              <a:gd name="connsiteY6" fmla="*/ 3878317 h 6842234"/>
              <a:gd name="connsiteX7" fmla="*/ 6495393 w 9175531"/>
              <a:gd name="connsiteY7" fmla="*/ 4209393 h 6842234"/>
              <a:gd name="connsiteX8" fmla="*/ 6794938 w 9175531"/>
              <a:gd name="connsiteY8" fmla="*/ 4209393 h 6842234"/>
              <a:gd name="connsiteX9" fmla="*/ 7047186 w 9175531"/>
              <a:gd name="connsiteY9" fmla="*/ 3673366 h 6842234"/>
              <a:gd name="connsiteX10" fmla="*/ 9159765 w 9175531"/>
              <a:gd name="connsiteY10" fmla="*/ 3452648 h 6842234"/>
              <a:gd name="connsiteX11" fmla="*/ 9159765 w 9175531"/>
              <a:gd name="connsiteY11" fmla="*/ 6842234 h 6842234"/>
              <a:gd name="connsiteX12" fmla="*/ 0 w 9175531"/>
              <a:gd name="connsiteY12" fmla="*/ 6842234 h 6842234"/>
              <a:gd name="connsiteX13" fmla="*/ 31531 w 9175531"/>
              <a:gd name="connsiteY13" fmla="*/ 0 h 6842234"/>
              <a:gd name="connsiteX0" fmla="*/ 31531 w 9175531"/>
              <a:gd name="connsiteY0" fmla="*/ 0 h 6842234"/>
              <a:gd name="connsiteX1" fmla="*/ 9175531 w 9175531"/>
              <a:gd name="connsiteY1" fmla="*/ 0 h 6842234"/>
              <a:gd name="connsiteX2" fmla="*/ 9175531 w 9175531"/>
              <a:gd name="connsiteY2" fmla="*/ 1813034 h 6842234"/>
              <a:gd name="connsiteX3" fmla="*/ 4776952 w 9175531"/>
              <a:gd name="connsiteY3" fmla="*/ 2601310 h 6842234"/>
              <a:gd name="connsiteX4" fmla="*/ 4729655 w 9175531"/>
              <a:gd name="connsiteY4" fmla="*/ 3988676 h 6842234"/>
              <a:gd name="connsiteX5" fmla="*/ 6589986 w 9175531"/>
              <a:gd name="connsiteY5" fmla="*/ 3736428 h 6842234"/>
              <a:gd name="connsiteX6" fmla="*/ 6479628 w 9175531"/>
              <a:gd name="connsiteY6" fmla="*/ 3878317 h 6842234"/>
              <a:gd name="connsiteX7" fmla="*/ 6495393 w 9175531"/>
              <a:gd name="connsiteY7" fmla="*/ 4209393 h 6842234"/>
              <a:gd name="connsiteX8" fmla="*/ 6794938 w 9175531"/>
              <a:gd name="connsiteY8" fmla="*/ 4209393 h 6842234"/>
              <a:gd name="connsiteX9" fmla="*/ 7047186 w 9175531"/>
              <a:gd name="connsiteY9" fmla="*/ 3673366 h 6842234"/>
              <a:gd name="connsiteX10" fmla="*/ 9175531 w 9175531"/>
              <a:gd name="connsiteY10" fmla="*/ 3352800 h 6842234"/>
              <a:gd name="connsiteX11" fmla="*/ 9159765 w 9175531"/>
              <a:gd name="connsiteY11" fmla="*/ 6842234 h 6842234"/>
              <a:gd name="connsiteX12" fmla="*/ 0 w 9175531"/>
              <a:gd name="connsiteY12" fmla="*/ 6842234 h 6842234"/>
              <a:gd name="connsiteX13" fmla="*/ 31531 w 9175531"/>
              <a:gd name="connsiteY13" fmla="*/ 0 h 6842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9175531" h="6842234">
                <a:moveTo>
                  <a:pt x="31531" y="0"/>
                </a:moveTo>
                <a:lnTo>
                  <a:pt x="9175531" y="0"/>
                </a:lnTo>
                <a:lnTo>
                  <a:pt x="9175531" y="1813034"/>
                </a:lnTo>
                <a:lnTo>
                  <a:pt x="4776952" y="2601310"/>
                </a:lnTo>
                <a:lnTo>
                  <a:pt x="4729655" y="3988676"/>
                </a:lnTo>
                <a:lnTo>
                  <a:pt x="6589986" y="3736428"/>
                </a:lnTo>
                <a:lnTo>
                  <a:pt x="6479628" y="3878317"/>
                </a:lnTo>
                <a:lnTo>
                  <a:pt x="6495393" y="4209393"/>
                </a:lnTo>
                <a:lnTo>
                  <a:pt x="6794938" y="4209393"/>
                </a:lnTo>
                <a:lnTo>
                  <a:pt x="7047186" y="3673366"/>
                </a:lnTo>
                <a:lnTo>
                  <a:pt x="9175531" y="3352800"/>
                </a:lnTo>
                <a:cubicBezTo>
                  <a:pt x="9170276" y="4515945"/>
                  <a:pt x="9165020" y="5679089"/>
                  <a:pt x="9159765" y="6842234"/>
                </a:cubicBezTo>
                <a:lnTo>
                  <a:pt x="0" y="6842234"/>
                </a:lnTo>
                <a:lnTo>
                  <a:pt x="31531" y="0"/>
                </a:lnTo>
                <a:close/>
              </a:path>
            </a:pathLst>
          </a:cu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402405" y="838200"/>
            <a:ext cx="2430474" cy="21236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قابلیت</a:t>
            </a:r>
          </a:p>
          <a:p>
            <a:pPr algn="ctr" rtl="1"/>
            <a:r>
              <a:rPr lang="fa-IR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دسترسی</a:t>
            </a:r>
            <a:endParaRPr lang="en-US" sz="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ایجاد دسترسی به خدمات/محصولات جدید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8153400" y="38862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21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مـبـتـنـی بـر نـوآوری در مـدل کـسب و کار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304800" y="4724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51595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یــا نـــوآوری در فـــنــاوری‌هـــای جـــدیـــد</a:t>
            </a:r>
          </a:p>
        </p:txBody>
      </p:sp>
      <p:sp>
        <p:nvSpPr>
          <p:cNvPr id="14" name="Rectangle 13"/>
          <p:cNvSpPr/>
          <p:nvPr/>
        </p:nvSpPr>
        <p:spPr>
          <a:xfrm>
            <a:off x="0" y="5845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یـــا تـــرکــیــبــی از روش‌های مــخــتــلـف</a:t>
            </a:r>
          </a:p>
        </p:txBody>
      </p:sp>
      <p:cxnSp>
        <p:nvCxnSpPr>
          <p:cNvPr id="15" name="Straight Connector 14"/>
          <p:cNvCxnSpPr/>
          <p:nvPr/>
        </p:nvCxnSpPr>
        <p:spPr>
          <a:xfrm rot="5400000">
            <a:off x="8153400" y="6248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>
            <a:off x="304800" y="6248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04800" y="152400"/>
            <a:ext cx="8515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10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D:\BM workshop\pics\beeptunes.com-5432bb6752645c424cf946f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95" y="1"/>
            <a:ext cx="9144496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4509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4348" y="1066800"/>
            <a:ext cx="20665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راحتی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راحـــتـــی انـــجــــام یــــک کــــار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73152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21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تسهیل دسترسی به یک محصول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1143000" y="4724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800" y="152400"/>
            <a:ext cx="8515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11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 descr="D:\BM workshop\pics\beeptunes.com-5432bb6752645c424cf946f4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95" y="1"/>
            <a:ext cx="9144496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124200" y="533400"/>
            <a:ext cx="2971800" cy="2895600"/>
          </a:xfrm>
          <a:prstGeom prst="ellipse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584348" y="1066800"/>
            <a:ext cx="206659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9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Rezvan" pitchFamily="2" charset="-78"/>
              </a:rPr>
              <a:t>راحتی</a:t>
            </a:r>
            <a:endParaRPr lang="en-US" sz="9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3581400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راحـــتـــی انـــجــــام یــــک کــــار</a:t>
            </a:r>
          </a:p>
        </p:txBody>
      </p:sp>
      <p:cxnSp>
        <p:nvCxnSpPr>
          <p:cNvPr id="9" name="Straight Connector 8"/>
          <p:cNvCxnSpPr/>
          <p:nvPr/>
        </p:nvCxnSpPr>
        <p:spPr>
          <a:xfrm rot="5400000">
            <a:off x="7315200" y="3962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4321314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تسهیل دسترسی به یک محصول</a:t>
            </a:r>
          </a:p>
        </p:txBody>
      </p:sp>
      <p:cxnSp>
        <p:nvCxnSpPr>
          <p:cNvPr id="11" name="Straight Connector 10"/>
          <p:cNvCxnSpPr/>
          <p:nvPr/>
        </p:nvCxnSpPr>
        <p:spPr>
          <a:xfrm rot="5400000">
            <a:off x="1143000" y="4724400"/>
            <a:ext cx="762000" cy="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2" descr="D:\BM workshop\pics\beeptunes.com-5432bb6752645c424cf946f4.png"/>
          <p:cNvPicPr>
            <a:picLocks noChangeAspect="1" noChangeArrowheads="1"/>
          </p:cNvPicPr>
          <p:nvPr/>
        </p:nvPicPr>
        <p:blipFill>
          <a:blip r:embed="rId2" cstate="print"/>
          <a:srcRect l="79996" b="91111"/>
          <a:stretch>
            <a:fillRect/>
          </a:stretch>
        </p:blipFill>
        <p:spPr bwMode="auto">
          <a:xfrm>
            <a:off x="7315200" y="0"/>
            <a:ext cx="1829296" cy="609600"/>
          </a:xfrm>
          <a:prstGeom prst="rect">
            <a:avLst/>
          </a:prstGeom>
          <a:noFill/>
        </p:spPr>
      </p:pic>
      <p:pic>
        <p:nvPicPr>
          <p:cNvPr id="13" name="Picture 2" descr="D:\BM workshop\pics\beeptunes.com-5432bb6752645c424cf946f4.png"/>
          <p:cNvPicPr>
            <a:picLocks noChangeAspect="1" noChangeArrowheads="1"/>
          </p:cNvPicPr>
          <p:nvPr/>
        </p:nvPicPr>
        <p:blipFill>
          <a:blip r:embed="rId2" cstate="print"/>
          <a:srcRect l="76663" t="40000" r="5838" b="53333"/>
          <a:stretch>
            <a:fillRect/>
          </a:stretch>
        </p:blipFill>
        <p:spPr bwMode="auto">
          <a:xfrm>
            <a:off x="7010400" y="2743200"/>
            <a:ext cx="1600200" cy="457200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>
            <a:off x="0" y="304800"/>
            <a:ext cx="10668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04800" y="152400"/>
            <a:ext cx="85151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11</a:t>
            </a:r>
            <a:endParaRPr lang="en-US" sz="4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 l="6143" r="11042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304800"/>
            <a:ext cx="3810000" cy="533400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04800" y="206514"/>
            <a:ext cx="35573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و مثال‌های دیگر...</a:t>
            </a:r>
            <a:endParaRPr lang="en-US" sz="4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 r="13048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4082654" y="1295400"/>
            <a:ext cx="4604146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eeFarsi" pitchFamily="34" charset="-78"/>
                <a:cs typeface="A Chamran" pitchFamily="2" charset="-78"/>
              </a:rPr>
              <a:t>یک راه دیگر برای</a:t>
            </a:r>
          </a:p>
          <a:p>
            <a:pPr algn="ctr" rtl="1"/>
            <a:r>
              <a:rPr lang="fa-IR" sz="6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FreeFarsi" pitchFamily="34" charset="-78"/>
                <a:cs typeface="A Chamran" pitchFamily="2" charset="-78"/>
              </a:rPr>
              <a:t>شناسایی ارزش</a:t>
            </a:r>
          </a:p>
        </p:txBody>
      </p:sp>
      <p:sp>
        <p:nvSpPr>
          <p:cNvPr id="6" name="Rectangle 5"/>
          <p:cNvSpPr/>
          <p:nvPr/>
        </p:nvSpPr>
        <p:spPr>
          <a:xfrm>
            <a:off x="654599" y="4302204"/>
            <a:ext cx="771557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 Rezvan" pitchFamily="2" charset="-78"/>
                <a:cs typeface="A KORDi" pitchFamily="2" charset="-78"/>
              </a:rPr>
              <a:t>تست درخواست مشتری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 Rezvan" pitchFamily="2" charset="-78"/>
              <a:cs typeface="A KORDi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 l="172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Iranian Sans" pitchFamily="2" charset="-78"/>
                <a:cs typeface="B Yekan" pitchFamily="2" charset="-78"/>
              </a:rPr>
              <a:t>به کدام‌یک از سه درخواست زیر پاسخی دارید؟</a:t>
            </a:r>
            <a:endParaRPr lang="en-US" sz="3600" dirty="0">
              <a:latin typeface="Iranian Sans" pitchFamily="2" charset="-78"/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4069" y="1135559"/>
            <a:ext cx="33009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به من چیزی بده...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1800" y="1981200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cs typeface="A Chamran" pitchFamily="2" charset="-78"/>
              </a:rPr>
              <a:t>سرعت، امنیت، اعتماد، یک تجربه مثبت، موفقیت – برای شخص یا شرکت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3972" y="1066800"/>
            <a:ext cx="5485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cs typeface="B Yekan" pitchFamily="2" charset="-78"/>
              </a:rPr>
              <a:t>1</a:t>
            </a:r>
            <a:endParaRPr lang="en-US" sz="48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 l="172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Iranian Sans" pitchFamily="2" charset="-78"/>
                <a:cs typeface="B Yekan" pitchFamily="2" charset="-78"/>
              </a:rPr>
              <a:t>به کدام‌یک از سه درخواست زیر پاسخی دارید؟</a:t>
            </a:r>
            <a:endParaRPr lang="en-US" sz="3600" dirty="0">
              <a:latin typeface="Iranian Sans" pitchFamily="2" charset="-78"/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4069" y="1135559"/>
            <a:ext cx="33009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به من چیزی بده...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1800" y="1981200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cs typeface="A Chamran" pitchFamily="2" charset="-78"/>
              </a:rPr>
              <a:t>سرعت، امنیت، اعتماد، یک تجربه مثبت، موفقیت – برای شخص یا شرکت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3972" y="1066800"/>
            <a:ext cx="5485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cs typeface="B Yekan" pitchFamily="2" charset="-78"/>
              </a:rPr>
              <a:t>1</a:t>
            </a:r>
            <a:endParaRPr lang="en-US" sz="4800" dirty="0"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6798" y="2964359"/>
            <a:ext cx="21643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کمکم کن...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1800" y="3733800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cs typeface="A Chamran" pitchFamily="2" charset="-78"/>
              </a:rPr>
              <a:t>مرا به هدفم برسان، با کسی مرتبطم کن، زندگی‌ام را بهبود بده و...</a:t>
            </a:r>
            <a:endParaRPr lang="en-US" sz="2800" dirty="0" smtClean="0">
              <a:cs typeface="A Chamr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60172" y="2895600"/>
            <a:ext cx="5485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cs typeface="B Yekan" pitchFamily="2" charset="-78"/>
              </a:rPr>
              <a:t>2</a:t>
            </a:r>
            <a:endParaRPr lang="en-US" sz="48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 l="1720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0" y="2286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Iranian Sans" pitchFamily="2" charset="-78"/>
                <a:cs typeface="B Yekan" pitchFamily="2" charset="-78"/>
              </a:rPr>
              <a:t>به کدام‌یک از سه درخواست زیر پاسخی دارید؟</a:t>
            </a:r>
            <a:endParaRPr lang="en-US" sz="3600" dirty="0">
              <a:latin typeface="Iranian Sans" pitchFamily="2" charset="-78"/>
              <a:cs typeface="B Yekan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974069" y="1135559"/>
            <a:ext cx="330090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به من چیزی بده...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71800" y="1981200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cs typeface="A Chamran" pitchFamily="2" charset="-78"/>
              </a:rPr>
              <a:t>سرعت، امنیت، اعتماد، یک تجربه مثبت، موفقیت – برای شخص یا شرکت</a:t>
            </a:r>
            <a:endParaRPr lang="en-US" sz="2800" dirty="0">
              <a:cs typeface="A Chamr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183972" y="1066800"/>
            <a:ext cx="5485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cs typeface="B Yekan" pitchFamily="2" charset="-78"/>
              </a:rPr>
              <a:t>1</a:t>
            </a:r>
            <a:endParaRPr lang="en-US" sz="4800" dirty="0"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86798" y="2964359"/>
            <a:ext cx="216437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کمکم کن...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71800" y="3733800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cs typeface="A Chamran" pitchFamily="2" charset="-78"/>
              </a:rPr>
              <a:t>مرا به هدفم برسان، با کسی مرتبطم کن، زندگی‌ام را بهبود بده و...</a:t>
            </a:r>
            <a:endParaRPr lang="en-US" sz="2800" dirty="0" smtClean="0">
              <a:cs typeface="A Chamr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60172" y="2895600"/>
            <a:ext cx="5485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cs typeface="B Yekan" pitchFamily="2" charset="-78"/>
              </a:rPr>
              <a:t>2</a:t>
            </a:r>
            <a:endParaRPr lang="en-US" sz="4800" dirty="0"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132296" y="4753452"/>
            <a:ext cx="221887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latin typeface="A Rezvan" pitchFamily="2" charset="-78"/>
                <a:cs typeface="A Rezvan" pitchFamily="2" charset="-78"/>
              </a:rPr>
              <a:t>نجاتم بده...</a:t>
            </a:r>
            <a:endParaRPr lang="en-US" sz="4400" dirty="0">
              <a:latin typeface="A Rezvan" pitchFamily="2" charset="-78"/>
              <a:cs typeface="A Rezvan" pitchFamily="2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971800" y="5522893"/>
            <a:ext cx="5943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rtl="1"/>
            <a:r>
              <a:rPr lang="fa-IR" sz="2800" dirty="0" smtClean="0">
                <a:cs typeface="A Chamran" pitchFamily="2" charset="-78"/>
              </a:rPr>
              <a:t>زمان، پول، ریسک، تردید، سختی، تجربیات منفی و...</a:t>
            </a:r>
            <a:endParaRPr lang="en-US" sz="2800" dirty="0" smtClean="0">
              <a:cs typeface="A Chamran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8260172" y="4684693"/>
            <a:ext cx="54854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cs typeface="B Yekan" pitchFamily="2" charset="-78"/>
              </a:rPr>
              <a:t>3</a:t>
            </a:r>
            <a:endParaRPr lang="en-US" sz="48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506" name="Picture 2" descr="D:\BM workshop\pics\Business-Model-Canvas-cs.png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990600"/>
            <a:ext cx="9144000" cy="4263535"/>
          </a:xfrm>
          <a:prstGeom prst="rect">
            <a:avLst/>
          </a:prstGeom>
          <a:noFill/>
        </p:spPr>
      </p:pic>
      <p:sp>
        <p:nvSpPr>
          <p:cNvPr id="3" name="Rectangle 2"/>
          <p:cNvSpPr/>
          <p:nvPr/>
        </p:nvSpPr>
        <p:spPr>
          <a:xfrm>
            <a:off x="0" y="5638800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dirty="0" smtClean="0">
                <a:cs typeface="B Yekan" pitchFamily="2" charset="-78"/>
              </a:rPr>
              <a:t>اگر با بوم مدل کسب و کار آشنایی ندارید، روی عکس فوق کلیک کرده و ابتدا با این بوم آشنا شوید</a:t>
            </a:r>
            <a:endParaRPr lang="en-US" dirty="0">
              <a:cs typeface="B Yekan" pitchFamily="2" charset="-78"/>
            </a:endParaRPr>
          </a:p>
        </p:txBody>
      </p:sp>
      <p:pic>
        <p:nvPicPr>
          <p:cNvPr id="4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0"/>
            <a:ext cx="1644247" cy="13716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7800" y="457200"/>
            <a:ext cx="2541080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99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من</a:t>
            </a:r>
            <a:endParaRPr lang="en-US" sz="199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pic>
        <p:nvPicPr>
          <p:cNvPr id="150533" name="Picture 5" descr="D:\BM workshop\pics\dreamstime_m_11435061-dispute-n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9144000" cy="467626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797315" y="304800"/>
            <a:ext cx="235513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چرا</a:t>
            </a:r>
            <a:endParaRPr lang="en-US" sz="166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400" y="1414552"/>
            <a:ext cx="193835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بايد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2991922"/>
            <a:ext cx="537198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_Techno" pitchFamily="18" charset="-78"/>
                <a:cs typeface="H_Techno" pitchFamily="18" charset="-78"/>
              </a:rPr>
              <a:t>مشتری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_Techno" pitchFamily="18" charset="-78"/>
              <a:cs typeface="H_Techno" pitchFamily="18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1175" y="381000"/>
            <a:ext cx="269817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 شوند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57788" y="-838200"/>
            <a:ext cx="1757212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4400" dirty="0" smtClean="0">
                <a:solidFill>
                  <a:srgbClr val="C00000"/>
                </a:solidFill>
              </a:rPr>
              <a:t>؟</a:t>
            </a:r>
            <a:endParaRPr lang="en-US" sz="34400" dirty="0">
              <a:solidFill>
                <a:srgbClr val="C0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396335"/>
            <a:ext cx="9144000" cy="40011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latin typeface="Iranian Sans" pitchFamily="2" charset="-78"/>
                <a:cs typeface="B Homa" pitchFamily="2" charset="-78"/>
              </a:rPr>
              <a:t>کارگاه طراحی مدل کسب و کار / مهدی ناصری / شهرک علمی تحقیقاتی اصفهان / 9 تیر 1394</a:t>
            </a:r>
            <a:endParaRPr lang="en-US" sz="2000" dirty="0">
              <a:latin typeface="Iranian Sans" pitchFamily="2" charset="-78"/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7800" y="457200"/>
            <a:ext cx="2541080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99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من</a:t>
            </a:r>
            <a:endParaRPr lang="en-US" sz="199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pic>
        <p:nvPicPr>
          <p:cNvPr id="150533" name="Picture 5" descr="D:\BM workshop\pics\dreamstime_m_11435061-dispute-n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9144000" cy="467626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797315" y="304800"/>
            <a:ext cx="235513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چرا</a:t>
            </a:r>
            <a:endParaRPr lang="en-US" sz="166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400" y="1414552"/>
            <a:ext cx="193835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بايد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2991922"/>
            <a:ext cx="537198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_Techno" pitchFamily="18" charset="-78"/>
                <a:cs typeface="H_Techno" pitchFamily="18" charset="-78"/>
              </a:rPr>
              <a:t>مشتری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_Techno" pitchFamily="18" charset="-78"/>
              <a:cs typeface="H_Techno" pitchFamily="18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1175" y="381000"/>
            <a:ext cx="269817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 شوند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57788" y="-838200"/>
            <a:ext cx="1757212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4400" dirty="0" smtClean="0">
                <a:solidFill>
                  <a:srgbClr val="C00000"/>
                </a:solidFill>
              </a:rPr>
              <a:t>؟</a:t>
            </a:r>
            <a:endParaRPr lang="en-US" sz="34400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41854" y="1524000"/>
            <a:ext cx="1749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bg1"/>
                </a:solidFill>
                <a:cs typeface="B Yekan" pitchFamily="2" charset="-78"/>
              </a:rPr>
              <a:t>تازگی</a:t>
            </a:r>
            <a:endParaRPr lang="en-US" sz="6000" dirty="0"/>
          </a:p>
        </p:txBody>
      </p:sp>
      <p:sp>
        <p:nvSpPr>
          <p:cNvPr id="22" name="Rectangle 21"/>
          <p:cNvSpPr/>
          <p:nvPr/>
        </p:nvSpPr>
        <p:spPr>
          <a:xfrm>
            <a:off x="4179905" y="2057400"/>
            <a:ext cx="25795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solidFill>
                  <a:schemeClr val="bg1"/>
                </a:solidFill>
                <a:cs typeface="B Yekan" pitchFamily="2" charset="-78"/>
              </a:rPr>
              <a:t>عملکرد</a:t>
            </a:r>
            <a:endParaRPr lang="en-US" sz="7200" dirty="0"/>
          </a:p>
        </p:txBody>
      </p:sp>
      <p:sp>
        <p:nvSpPr>
          <p:cNvPr id="23" name="Rectangle 22"/>
          <p:cNvSpPr/>
          <p:nvPr/>
        </p:nvSpPr>
        <p:spPr>
          <a:xfrm>
            <a:off x="990600" y="1752600"/>
            <a:ext cx="30171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solidFill>
                  <a:schemeClr val="bg1"/>
                </a:solidFill>
                <a:cs typeface="B Yekan" pitchFamily="2" charset="-78"/>
              </a:rPr>
              <a:t>شخصی‌سازی</a:t>
            </a:r>
            <a:endParaRPr lang="en-US" sz="4800" dirty="0"/>
          </a:p>
        </p:txBody>
      </p:sp>
      <p:sp>
        <p:nvSpPr>
          <p:cNvPr id="24" name="Rectangle 23"/>
          <p:cNvSpPr/>
          <p:nvPr/>
        </p:nvSpPr>
        <p:spPr>
          <a:xfrm>
            <a:off x="2722934" y="3244334"/>
            <a:ext cx="2813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انجام کامل کار</a:t>
            </a:r>
            <a:endParaRPr lang="en-US" sz="4000" dirty="0"/>
          </a:p>
        </p:txBody>
      </p:sp>
      <p:sp>
        <p:nvSpPr>
          <p:cNvPr id="25" name="Rectangle 24"/>
          <p:cNvSpPr/>
          <p:nvPr/>
        </p:nvSpPr>
        <p:spPr>
          <a:xfrm>
            <a:off x="5562600" y="685800"/>
            <a:ext cx="19864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bg1"/>
                </a:solidFill>
                <a:cs typeface="B Yekan" pitchFamily="2" charset="-78"/>
              </a:rPr>
              <a:t>طراحی</a:t>
            </a:r>
            <a:endParaRPr lang="en-US" sz="6000" dirty="0"/>
          </a:p>
        </p:txBody>
      </p:sp>
      <p:sp>
        <p:nvSpPr>
          <p:cNvPr id="26" name="Rectangle 25"/>
          <p:cNvSpPr/>
          <p:nvPr/>
        </p:nvSpPr>
        <p:spPr>
          <a:xfrm>
            <a:off x="914400" y="5486400"/>
            <a:ext cx="124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منزلت</a:t>
            </a:r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3393931" y="304800"/>
            <a:ext cx="17876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bg1"/>
                </a:solidFill>
                <a:cs typeface="B Yekan" pitchFamily="2" charset="-78"/>
              </a:rPr>
              <a:t>قیمت</a:t>
            </a:r>
            <a:endParaRPr lang="en-US" sz="6000" dirty="0"/>
          </a:p>
        </p:txBody>
      </p:sp>
      <p:sp>
        <p:nvSpPr>
          <p:cNvPr id="28" name="Rectangle 27"/>
          <p:cNvSpPr/>
          <p:nvPr/>
        </p:nvSpPr>
        <p:spPr>
          <a:xfrm>
            <a:off x="599926" y="762000"/>
            <a:ext cx="2465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کاهش هزینه‌ها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4347812" y="5029200"/>
            <a:ext cx="39885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bg1"/>
                </a:solidFill>
                <a:cs typeface="B Yekan" pitchFamily="2" charset="-78"/>
              </a:rPr>
              <a:t>کاهش ریسک</a:t>
            </a:r>
            <a:endParaRPr lang="en-US" sz="6000" dirty="0"/>
          </a:p>
        </p:txBody>
      </p:sp>
      <p:sp>
        <p:nvSpPr>
          <p:cNvPr id="30" name="Rectangle 29"/>
          <p:cNvSpPr/>
          <p:nvPr/>
        </p:nvSpPr>
        <p:spPr>
          <a:xfrm>
            <a:off x="1379356" y="4419600"/>
            <a:ext cx="32688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قابلیت دسترسی</a:t>
            </a:r>
            <a:endParaRPr lang="en-US" sz="4000" dirty="0"/>
          </a:p>
        </p:txBody>
      </p:sp>
      <p:sp>
        <p:nvSpPr>
          <p:cNvPr id="31" name="Rectangle 30"/>
          <p:cNvSpPr/>
          <p:nvPr/>
        </p:nvSpPr>
        <p:spPr>
          <a:xfrm>
            <a:off x="7107406" y="3886200"/>
            <a:ext cx="1426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B Yekan" pitchFamily="2" charset="-78"/>
              </a:rPr>
              <a:t>راحتی</a:t>
            </a:r>
            <a:endParaRPr lang="en-US" sz="4400" dirty="0"/>
          </a:p>
        </p:txBody>
      </p:sp>
      <p:sp>
        <p:nvSpPr>
          <p:cNvPr id="18" name="Rectangle 17"/>
          <p:cNvSpPr/>
          <p:nvPr/>
        </p:nvSpPr>
        <p:spPr>
          <a:xfrm>
            <a:off x="0" y="6396335"/>
            <a:ext cx="9144000" cy="400110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000" dirty="0" smtClean="0">
                <a:latin typeface="Iranian Sans" pitchFamily="2" charset="-78"/>
                <a:cs typeface="B Homa" pitchFamily="2" charset="-78"/>
              </a:rPr>
              <a:t>کارگاه طراحی مدل کسب و کار / مهدی ناصری / شهرک علمی تحقیقاتی اصفهان / 9 تیر 1394</a:t>
            </a:r>
            <a:endParaRPr lang="en-US" sz="2000" dirty="0">
              <a:latin typeface="Iranian Sans" pitchFamily="2" charset="-78"/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276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hlinkClick r:id="rId4"/>
              </a:rPr>
              <a:t>http://www.slideshare.net/mahdinasseri/</a:t>
            </a:r>
            <a:endParaRPr lang="en-US" sz="2800" dirty="0" smtClean="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356318"/>
            <a:ext cx="9144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پروژه و متخصص توسعه سیستم‌های تجارت الکترونیکی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عضو هیئت علمی دانشگاه</a:t>
            </a:r>
            <a:endParaRPr lang="fa-IR" sz="1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57400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latin typeface="A Rezvan" pitchFamily="2" charset="-78"/>
                <a:cs typeface="A Chamran" pitchFamily="2" charset="-78"/>
              </a:rPr>
              <a:t>بیشتر یاد بگیرید</a:t>
            </a:r>
          </a:p>
          <a:p>
            <a:pPr algn="ctr" rtl="1"/>
            <a:r>
              <a:rPr lang="fa-IR" sz="9600" dirty="0" smtClean="0">
                <a:latin typeface="A Rezvan" pitchFamily="2" charset="-78"/>
                <a:cs typeface="A Chamran" pitchFamily="2" charset="-78"/>
              </a:rPr>
              <a:t>...</a:t>
            </a:r>
            <a:endParaRPr lang="en-US" sz="9600" dirty="0">
              <a:latin typeface="A Rezvan" pitchFamily="2" charset="-78"/>
              <a:cs typeface="A Chamr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dropbox\Dropbox\work\slides\Published\09-15-ارائه های کلاس کارآفرینی\04 business-mode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04800" y="304800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Yekan" pitchFamily="2" charset="-78"/>
              </a:rPr>
              <a:t>برای مشاهده اسلایدها کلیک کنید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Published\40 SWIUT BMC Workshop\who is my customer. Customer Segment in Business Mode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120415" y="304800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cs typeface="B Yekan" pitchFamily="2" charset="-78"/>
              </a:rPr>
              <a:t>برای مشاهده اسلایدها کلیک کنید</a:t>
            </a:r>
            <a:endParaRPr lang="en-US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ropbox\Dropbox\work\slides\Published\40 SWIUT BMC Workshop\03 Value Proposition Canva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609600" y="152400"/>
            <a:ext cx="30235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برای مشاهده اسلایدها کلیک کنید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03" name="Picture 3"/>
          <p:cNvPicPr>
            <a:picLocks noChangeAspect="1" noChangeArrowheads="1"/>
          </p:cNvPicPr>
          <p:nvPr/>
        </p:nvPicPr>
        <p:blipFill>
          <a:blip r:embed="rId3" cstate="print"/>
          <a:srcRect r="11003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/>
          <p:nvPr/>
        </p:nvSpPr>
        <p:spPr>
          <a:xfrm>
            <a:off x="3680531" y="763250"/>
            <a:ext cx="5311069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96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 Titraj 1" pitchFamily="2" charset="-78"/>
              </a:rPr>
              <a:t>ارزش پیشنهادی </a:t>
            </a:r>
            <a:endParaRPr lang="en-US" sz="96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A Titraj 1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4895671"/>
            <a:ext cx="9144000" cy="1107996"/>
          </a:xfrm>
          <a:prstGeom prst="rect">
            <a:avLst/>
          </a:prstGeom>
          <a:solidFill>
            <a:srgbClr val="C00000">
              <a:alpha val="50196"/>
            </a:srgbClr>
          </a:solidFill>
        </p:spPr>
        <p:txBody>
          <a:bodyPr wrap="square">
            <a:spAutoFit/>
          </a:bodyPr>
          <a:lstStyle/>
          <a:p>
            <a:pPr algn="ctr" rtl="1"/>
            <a:r>
              <a:rPr lang="fa-IR" sz="6600" dirty="0" smtClean="0">
                <a:latin typeface="Iranian Sans" pitchFamily="2" charset="-78"/>
                <a:cs typeface="Iranian Sans" pitchFamily="2" charset="-78"/>
              </a:rPr>
              <a:t>راه‌حل متمایز شما</a:t>
            </a:r>
            <a:endParaRPr lang="en-US" sz="6600" dirty="0">
              <a:latin typeface="Iranian Sans" pitchFamily="2" charset="-78"/>
              <a:cs typeface="Iranian Sans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http://static.trustedreviews.com/94/051fd9/e313/samsung-Galaxy-S-vs-iphone-3gs.jpg"/>
          <p:cNvPicPr>
            <a:picLocks noChangeAspect="1" noChangeArrowheads="1"/>
          </p:cNvPicPr>
          <p:nvPr/>
        </p:nvPicPr>
        <p:blipFill>
          <a:blip r:embed="rId3" cstate="print"/>
          <a:srcRect l="48155"/>
          <a:stretch>
            <a:fillRect/>
          </a:stretch>
        </p:blipFill>
        <p:spPr bwMode="auto">
          <a:xfrm>
            <a:off x="4495800" y="1988429"/>
            <a:ext cx="2543175" cy="486957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670442" y="1219200"/>
            <a:ext cx="4473558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نوآورانه، جهشی و پیشتاز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650" name="Picture 2" descr="http://static.trustedreviews.com/94/051fd9/e313/samsung-Galaxy-S-vs-iphone-3g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988429"/>
            <a:ext cx="4905375" cy="4869571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4670442" y="1219200"/>
            <a:ext cx="4473558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نوآورانه، جهشی و پیشتاز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219200"/>
            <a:ext cx="4419600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pPr algn="r" rtl="1"/>
            <a:r>
              <a:rPr lang="fa-I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Yekan" pitchFamily="2" charset="-78"/>
              </a:rPr>
              <a:t>شبیه، تکراری ولی متمایز</a:t>
            </a:r>
            <a:endParaRPr 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569143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93392"/>
          <a:stretch>
            <a:fillRect/>
          </a:stretch>
        </p:blipFill>
        <p:spPr bwMode="auto">
          <a:xfrm>
            <a:off x="4572000" y="0"/>
            <a:ext cx="457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Rectangle 5"/>
          <p:cNvSpPr/>
          <p:nvPr/>
        </p:nvSpPr>
        <p:spPr>
          <a:xfrm>
            <a:off x="3999414" y="914400"/>
            <a:ext cx="48397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cs typeface="B Vahid" pitchFamily="2" charset="-78"/>
              </a:rPr>
              <a:t>چه ارزش‌هایی را به مشتریان ارائه می‌دهید؟</a:t>
            </a:r>
            <a:endParaRPr lang="en-US" sz="2800" dirty="0">
              <a:cs typeface="B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114800" y="609600"/>
            <a:ext cx="4732386" cy="3585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22700" dirty="0" smtClean="0">
                <a:latin typeface="A Rezvan" pitchFamily="2" charset="-78"/>
                <a:cs typeface="A Rezvan" pitchFamily="2" charset="-78"/>
              </a:rPr>
              <a:t>ارزش</a:t>
            </a:r>
            <a:endParaRPr lang="en-US" sz="22700" dirty="0"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794" name="Picture 2" descr="D:\BM workshop\pics\3013918-poster-1920-12-difficult-questions-for-team-digg.jpg"/>
          <p:cNvPicPr>
            <a:picLocks noChangeAspect="1" noChangeArrowheads="1"/>
          </p:cNvPicPr>
          <p:nvPr/>
        </p:nvPicPr>
        <p:blipFill>
          <a:blip r:embed="rId3" cstate="print"/>
          <a:srcRect l="6250" r="18750"/>
          <a:stretch>
            <a:fillRect/>
          </a:stretch>
        </p:blipFill>
        <p:spPr bwMode="auto">
          <a:xfrm>
            <a:off x="0" y="0"/>
            <a:ext cx="9144000" cy="6848475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2706649" y="885379"/>
            <a:ext cx="62087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cs typeface="B Vahid" pitchFamily="2" charset="-78"/>
              </a:rPr>
              <a:t>به حل کدام‌یک از مشکلات مشتریان خود کمک می‌کنید؟</a:t>
            </a:r>
            <a:endParaRPr lang="en-US" sz="2800" dirty="0">
              <a:cs typeface="B Vahid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479881" y="533400"/>
            <a:ext cx="6511719" cy="35855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2700" dirty="0" smtClean="0">
                <a:latin typeface="A Rezvan" pitchFamily="2" charset="-78"/>
                <a:cs typeface="A Rezvan" pitchFamily="2" charset="-78"/>
              </a:rPr>
              <a:t>مشکل</a:t>
            </a:r>
            <a:endParaRPr lang="en-US" sz="22700" dirty="0">
              <a:latin typeface="A Rezvan" pitchFamily="2" charset="-78"/>
              <a:cs typeface="A Rezv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1218</TotalTime>
  <Words>754</Words>
  <Application>Microsoft Office PowerPoint</Application>
  <PresentationFormat>On-screen Show (4:3)</PresentationFormat>
  <Paragraphs>246</Paragraphs>
  <Slides>46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65" baseType="lpstr">
      <vt:lpstr>Arial</vt:lpstr>
      <vt:lpstr>Calibri</vt:lpstr>
      <vt:lpstr>H_Techno</vt:lpstr>
      <vt:lpstr>B Vahid</vt:lpstr>
      <vt:lpstr>B Yekan</vt:lpstr>
      <vt:lpstr>Iranian Sans</vt:lpstr>
      <vt:lpstr>B Homa</vt:lpstr>
      <vt:lpstr>A Titraj 1</vt:lpstr>
      <vt:lpstr>A Rezvan</vt:lpstr>
      <vt:lpstr>A Ali</vt:lpstr>
      <vt:lpstr>B Mitra</vt:lpstr>
      <vt:lpstr>FreeFarsi</vt:lpstr>
      <vt:lpstr>A Chamran</vt:lpstr>
      <vt:lpstr>A KORDi</vt:lpstr>
      <vt:lpstr>B Koodak</vt:lpstr>
      <vt:lpstr>B Zar</vt:lpstr>
      <vt:lpstr>Elm</vt:lpstr>
      <vt:lpstr>B Elm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چه کسی کیف پولش را روی میز من گذاشت؟</dc:title>
  <dc:creator/>
  <cp:lastModifiedBy>NPSoft</cp:lastModifiedBy>
  <cp:revision>55</cp:revision>
  <dcterms:created xsi:type="dcterms:W3CDTF">2006-08-16T00:00:00Z</dcterms:created>
  <dcterms:modified xsi:type="dcterms:W3CDTF">2015-07-25T19:24:01Z</dcterms:modified>
</cp:coreProperties>
</file>